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7" r:id="rId5"/>
    <p:sldId id="268" r:id="rId6"/>
    <p:sldId id="271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43D7-C877-410F-95B3-726D02D20B22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B620-27F7-463F-A4D0-F3845AE6583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43D7-C877-410F-95B3-726D02D20B22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B620-27F7-463F-A4D0-F3845AE6583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43D7-C877-410F-95B3-726D02D20B22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B620-27F7-463F-A4D0-F3845AE6583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43D7-C877-410F-95B3-726D02D20B22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B620-27F7-463F-A4D0-F3845AE6583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43D7-C877-410F-95B3-726D02D20B22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B620-27F7-463F-A4D0-F3845AE6583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43D7-C877-410F-95B3-726D02D20B22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B620-27F7-463F-A4D0-F3845AE6583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43D7-C877-410F-95B3-726D02D20B22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B620-27F7-463F-A4D0-F3845AE6583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43D7-C877-410F-95B3-726D02D20B22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B620-27F7-463F-A4D0-F3845AE6583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43D7-C877-410F-95B3-726D02D20B22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B620-27F7-463F-A4D0-F3845AE6583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43D7-C877-410F-95B3-726D02D20B22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B620-27F7-463F-A4D0-F3845AE6583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43D7-C877-410F-95B3-726D02D20B22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01B620-27F7-463F-A4D0-F3845AE6583D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EF43D7-C877-410F-95B3-726D02D20B22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01B620-27F7-463F-A4D0-F3845AE6583D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la_fina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97"/>
            <a:ext cx="9216000" cy="6912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43438" y="4683823"/>
            <a:ext cx="4572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JOÃO ALBERTO OLIVEIRA DINIZ</a:t>
            </a:r>
          </a:p>
          <a:p>
            <a:pPr algn="ctr">
              <a:lnSpc>
                <a:spcPct val="150000"/>
              </a:lnSpc>
            </a:pP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DE HIDROGEOLOGIA E EXPLORAÇÃO </a:t>
            </a:r>
          </a:p>
          <a:p>
            <a:pPr algn="ctr">
              <a:lnSpc>
                <a:spcPct val="150000"/>
              </a:lnSpc>
            </a:pP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DIHEXP</a:t>
            </a:r>
          </a:p>
          <a:p>
            <a:pPr algn="ctr">
              <a:lnSpc>
                <a:spcPct val="150000"/>
              </a:lnSpc>
            </a:pP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DEPARTAMENTO DE HIDROLOGIA</a:t>
            </a:r>
          </a:p>
          <a:p>
            <a:pPr algn="ctr">
              <a:lnSpc>
                <a:spcPct val="150000"/>
              </a:lnSpc>
            </a:pP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DEHID</a:t>
            </a:r>
          </a:p>
          <a:p>
            <a:pPr algn="ctr">
              <a:lnSpc>
                <a:spcPct val="150000"/>
              </a:lnSpc>
            </a:pP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DIRETORIA DE HIDROLOGIA E GESTÃO TERRITORIAL</a:t>
            </a:r>
          </a:p>
          <a:p>
            <a:pPr algn="ctr">
              <a:lnSpc>
                <a:spcPct val="150000"/>
              </a:lnSpc>
            </a:pP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DHT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536" y="76778"/>
            <a:ext cx="8319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IMPLEMENTAÇÃO DA GESTÃO INTEGRADA DE ÁGUAS SUPERFICIAIS E SUBTERRÂNEAS NA BACIA HIDROGRÁFICA DO RIO SÃO FRANCISCO: SUB-BACIAS DOS RIOS VERDE GRANDE E CARINHANHA (BA/MG)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899428"/>
            <a:ext cx="883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DISPONIBILIDADE HÍDRICA SUPERFICIAL NA BACIA DO RIO VERDE GRANDE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189.9.170.53/publique/media/marketing/logomarcacprmvert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868"/>
            <a:ext cx="972000" cy="685922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51520" y="141277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A disponibilidade de água nos rios da Bacia do rio Verde Grande é especialmente importante para uma região com intenso desenvolvimento da irrigação e, por outro lado, situada em um clima semiárido.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O estudo de regionalização, utilizando a série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1979 -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2002, mostrou que os valores observados estavam significativamente influenciados pelos reservatórios e o elevado consumo de água para irrigação na Bacia, que se expandiu fortemente a partir da década de 80.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700808"/>
            <a:ext cx="4224469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tângulo 7"/>
          <p:cNvSpPr/>
          <p:nvPr/>
        </p:nvSpPr>
        <p:spPr>
          <a:xfrm>
            <a:off x="4911678" y="5085184"/>
            <a:ext cx="42000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>
                <a:latin typeface="Arial" pitchFamily="34" charset="0"/>
                <a:cs typeface="Arial" pitchFamily="34" charset="0"/>
              </a:rPr>
              <a:t>Calha do rio Verde Grande em Setembro/18</a:t>
            </a:r>
          </a:p>
        </p:txBody>
      </p:sp>
      <p:sp>
        <p:nvSpPr>
          <p:cNvPr id="9" name="Retângulo 8"/>
          <p:cNvSpPr/>
          <p:nvPr/>
        </p:nvSpPr>
        <p:spPr>
          <a:xfrm>
            <a:off x="4911678" y="5085184"/>
            <a:ext cx="4171427" cy="338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2" y="6347930"/>
            <a:ext cx="9180000" cy="5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8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836712"/>
            <a:ext cx="901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DISPONIBILIDADE HÍDRICA SUBTERRÂNEA NA BACIA DO RIO VERDE GRANDE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189.9.170.53/publique/media/marketing/logomarcacprmvert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868"/>
            <a:ext cx="972000" cy="68592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2" y="6347930"/>
            <a:ext cx="9180000" cy="5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7504" y="1268760"/>
            <a:ext cx="43204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As águas subterrâneas desempenham importante papel no desenvolvimento socioeconômico da Bacia e no atendimento da demanda de água.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O domínio cárstico-fissurado é composto pelas rochas carbonatadas (predomínio de calcários) e pelito-carbonatadas (presença de calcários é subordinada em relação aos pelitos) do Grupo Bambuí, que ocupam uma área de cerca de 43% da Bacia, distribuídos pelas porções centro e ocidental da Bacia do rio Verde Grande. 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Nesse domínio estão concentrados aproximadamente 78% dos poços cadastrados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69908" y="1261345"/>
            <a:ext cx="43945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Nas sub-bacias do Alto Verde e Médio Verde Grande – Trecho Alto ocorre uma intensa utilização das águas subterrâneas, o que pode configurar em situação preocupante quanto à sustentabilidade dos aquíferos. Pode estar ocorrendo em alguns locais uma eventual utilização das reservas permanentes, o que poderia no futuro ameaçar a sustentabilidade desses aquíferos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07504" y="1268760"/>
            <a:ext cx="4320480" cy="4832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569908" y="1261345"/>
            <a:ext cx="4394580" cy="2862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4392488" cy="19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8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0" y="692696"/>
            <a:ext cx="6516000" cy="537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2" y="6347930"/>
            <a:ext cx="9180000" cy="5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189.9.170.53/publique/media/marketing/logomarcacprmvertic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868"/>
            <a:ext cx="972000" cy="685922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79512" y="911140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ÁREAS DE TRABALHO NO VERDE GRANDE</a:t>
            </a:r>
          </a:p>
          <a:p>
            <a:pPr algn="just"/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Considerando a grande área superficial da bacia do rio Verde Grande, foram selecionadas 03 áreas para o desenvolvimento de estudos-piloto.  Esta seleção foi feita a partir de critérios geológicos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hidrológicos, uso e ocupação da terra, disponibilidade e demanda hídrica. 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692696"/>
            <a:ext cx="3921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BACIA DO RIO 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CARINHANHA</a:t>
            </a:r>
            <a:endPara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2" y="6347930"/>
            <a:ext cx="9180000" cy="5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300193" y="1268760"/>
            <a:ext cx="27363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Diferentemente do caso da Bacia do Verde Grande, na Bacia do Carinhanha ainda não ocorrem situações de conflitos pelo uso da água. 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relação demanda x uso consultivo é bastante confortável, embora se registre um crescente aumento no consumo de água, principalmente em decorrência das áreas irrigadas.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9" y="1158461"/>
            <a:ext cx="6156000" cy="506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189.9.170.53/publique/media/marketing/logomarcacprmvertic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868"/>
            <a:ext cx="972000" cy="685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29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692696"/>
            <a:ext cx="8887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Apenas na área do oeste baiano, já existem 2,2 milhões de hectares irrigados e ainda devem ser incorporados mais 3,5 milhões de hectares. Estão instalados 1.790 pivôs centrais para esta irrigação. Na Bacia do Carinhanha, no município de Cocos – BA se estima a existência de 80 pivôs instalados, irrigando uma área de 10.000 hc.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Fica então a pergunta: O QUE SE QUER PRESERVAR?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189.9.170.53/publique/media/marketing/logomarcacprmvert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868"/>
            <a:ext cx="972000" cy="68592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2" y="6347930"/>
            <a:ext cx="9180000" cy="5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4" y="2407509"/>
            <a:ext cx="3528000" cy="376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259632" y="2924944"/>
            <a:ext cx="27813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O RIO SÃO FRANCISCO?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30791" y="5301208"/>
            <a:ext cx="34613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O ABASTECIMENTO PÚBLICO?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75849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220072" y="3086636"/>
            <a:ext cx="22279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O AGRONEGÓCIO?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860032" y="522920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É POSSÍVEL SE COMPATIBILIZAR TODOS OS USOS CONCORRENTES E ADMINISTRAR OS CONFLITOS?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80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63688" y="378124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CONTEXTUALIZAÇÃO DOS TRABALHOS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6112" y="734400"/>
            <a:ext cx="4837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Parte-se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da premissa de que </a:t>
            </a:r>
            <a:r>
              <a:rPr lang="pt-BR" sz="1400" b="1" i="1" dirty="0">
                <a:latin typeface="Arial" pitchFamily="34" charset="0"/>
                <a:cs typeface="Arial" pitchFamily="34" charset="0"/>
              </a:rPr>
              <a:t>o uso desordenado e sem controle dos recursos hídricos totais (superficiais e subterrâneos</a:t>
            </a:r>
            <a:r>
              <a:rPr lang="pt-BR" sz="1400" b="1" i="1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pt-BR" sz="1400" b="1" i="1" dirty="0">
                <a:latin typeface="Arial" pitchFamily="34" charset="0"/>
                <a:cs typeface="Arial" pitchFamily="34" charset="0"/>
              </a:rPr>
              <a:t>juntamente com os aspectos de mudanças e variações no clima, trarão reflexos indesejáveis na bacia hidrográfica do rio São </a:t>
            </a:r>
            <a:r>
              <a:rPr lang="pt-BR" sz="1400" b="1" i="1" dirty="0" smtClean="0">
                <a:latin typeface="Arial" pitchFamily="34" charset="0"/>
                <a:cs typeface="Arial" pitchFamily="34" charset="0"/>
              </a:rPr>
              <a:t>Francisco.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É possível se considerar três hipóteses: </a:t>
            </a:r>
          </a:p>
          <a:p>
            <a:pPr algn="just"/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a. Os incrementos de temperatura e evapotranspiração, juntamente com a diminuição dos índices pluviométricos, têm produzido diminuições nas vazões do rio São Francisco, a partir da década de 80;</a:t>
            </a:r>
          </a:p>
          <a:p>
            <a:pPr algn="just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b. O incremento do uso dos recursos hídricos totais (superficiais e subterrâneos), registrados desde o princípio da década de 1980, quando o agronegócio começou de fato a ser implantado na região é o principal responsável pela queda dos deflúvios;</a:t>
            </a:r>
          </a:p>
          <a:p>
            <a:pPr algn="just"/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c. As duas situações ocorrem de forma conjunta e, por falta de conhecimento e gerenciamento adequado se superpõem, agravando ainda mais a situação;</a:t>
            </a:r>
          </a:p>
          <a:p>
            <a:pPr algn="just"/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Esta é a grande questão a ser respondida, se constituindo no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Objeto da Pesquisa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74" y="957707"/>
            <a:ext cx="3851786" cy="239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5171366" y="3573016"/>
            <a:ext cx="3725893" cy="2676262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http://189.9.170.53/publique/media/marketing/logomarcacprmvertic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868"/>
            <a:ext cx="972000" cy="685922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2" y="6347930"/>
            <a:ext cx="9180000" cy="5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78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976387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Para responder a essas indagações,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estruturou-se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projeto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baseado em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quatro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macrodiretrizes,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abrangendo campos de conhecimento distintos, mas que, contudo, se mostram estreitamente inter-relacionados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000" dirty="0">
                <a:latin typeface="Arial" pitchFamily="34" charset="0"/>
                <a:cs typeface="Arial" pitchFamily="34" charset="0"/>
              </a:rPr>
              <a:t>Área de estudos I – Geologia</a:t>
            </a:r>
          </a:p>
          <a:p>
            <a:pPr lvl="0" algn="just"/>
            <a:r>
              <a:rPr lang="pt-BR" sz="2000" dirty="0">
                <a:latin typeface="Arial" pitchFamily="34" charset="0"/>
                <a:cs typeface="Arial" pitchFamily="34" charset="0"/>
              </a:rPr>
              <a:t>Área de estudos II – Hidrologia</a:t>
            </a:r>
          </a:p>
          <a:p>
            <a:pPr lvl="0" algn="just"/>
            <a:r>
              <a:rPr lang="pt-BR" sz="2000" dirty="0">
                <a:latin typeface="Arial" pitchFamily="34" charset="0"/>
                <a:cs typeface="Arial" pitchFamily="34" charset="0"/>
              </a:rPr>
              <a:t>Área de estudos III – Hidrogeologia</a:t>
            </a:r>
          </a:p>
          <a:p>
            <a:pPr lvl="0" algn="just"/>
            <a:r>
              <a:rPr lang="pt-BR" sz="2000" dirty="0">
                <a:latin typeface="Arial" pitchFamily="34" charset="0"/>
                <a:cs typeface="Arial" pitchFamily="34" charset="0"/>
              </a:rPr>
              <a:t>Área de estudos IV – Gestão Ambiental dos Recursos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Hídricos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Para a implantação da gestão integrada e sustentável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dos recursos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hídricos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gerenciamento integrado, torna-se necessário o conhecimento das características geológicas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hidrogeológicas,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do comportamento do ciclo hidrológico local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uso e ocupação do solo, da vulnerabilidade natural dos aquíferos e da implantação de um programa de monitoramento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sistemático, além do conhecimento das inter-relações águas superficiais/águas subterrâneas.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189.9.170.53/publique/media/marketing/logomarcacprmvert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868"/>
            <a:ext cx="972000" cy="68592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2" y="6347930"/>
            <a:ext cx="9180000" cy="5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6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80728"/>
            <a:ext cx="5279901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69"/>
            <a:ext cx="3313433" cy="246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5117"/>
            <a:ext cx="1852947" cy="259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72" y="3654270"/>
            <a:ext cx="1613250" cy="25338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 descr="http://189.9.170.53/publique/media/marketing/logomarcacprmvertic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868"/>
            <a:ext cx="972000" cy="685922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2" y="6347930"/>
            <a:ext cx="9180000" cy="5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5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722532" cy="57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189.9.170.53/publique/media/marketing/logomarcacprmverti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868"/>
            <a:ext cx="972000" cy="68592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2" y="6347930"/>
            <a:ext cx="9180000" cy="5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5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6" y="3464946"/>
            <a:ext cx="2916480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joao.diniz\Documents\backup\Fotos\Fotos Urucuia\DSC04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6" y="980728"/>
            <a:ext cx="2952000" cy="22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189.9.170.53/publique/media/marketing/logomarcacprmvertic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868"/>
            <a:ext cx="972000" cy="68592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2" y="6347930"/>
            <a:ext cx="9180000" cy="5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29" y="703556"/>
            <a:ext cx="4104455" cy="553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6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040" y="1000108"/>
            <a:ext cx="4072290" cy="1143000"/>
          </a:xfrm>
        </p:spPr>
        <p:txBody>
          <a:bodyPr>
            <a:noAutofit/>
          </a:bodyPr>
          <a:lstStyle/>
          <a:p>
            <a:pPr algn="just"/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Criada pelo Decreto-Lei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Nº 764, de 15 de agosto de 1969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iniciou suas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atividades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 30 de janeiro de 1970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 de dezembro de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1994,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 Lei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Nº 8970, a CPRM passa a ser uma empresa pública,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funções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Serviço Geológico do </a:t>
            </a:r>
            <a:r>
              <a:rPr lang="pt-B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Brasil.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En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314683"/>
            <a:ext cx="4623374" cy="391451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57752" y="2348880"/>
            <a:ext cx="40719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Tem atuação em todo o país, através de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oito Superintendências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Regionais – Porto Alegre, São Paulo, Belo Horizonte, Salvador, Recife, Belém, Manaus e Goiânia, além de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três Residências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– Teresina, Fortaleza e Porto Velho 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quatro Núcleos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nos Estados de Santa Catarina, Mato Grosso, Natal e Roraima.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Tem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Sede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em Brasília e 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Escritório Central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Rio de Janeiro.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189.9.170.53/publique/media/marketing/logomarcacprmverti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868"/>
            <a:ext cx="972000" cy="685922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357290" y="465748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SOBRE A CPRM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2" y="6347930"/>
            <a:ext cx="9180000" cy="5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5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24003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707904" y="692696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GESTÃO TERRITORIAL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344" y="1062028"/>
            <a:ext cx="2882656" cy="52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2" y="807271"/>
            <a:ext cx="252967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2" y="2736851"/>
            <a:ext cx="2539200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2" y="4500570"/>
            <a:ext cx="2484000" cy="182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99792" y="2996952"/>
            <a:ext cx="5974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Bodoni MT Black" pitchFamily="18" charset="0"/>
                <a:cs typeface="Arial" pitchFamily="34" charset="0"/>
              </a:rPr>
              <a:t>MUITO OBRIGADO!!!</a:t>
            </a:r>
            <a:endParaRPr lang="pt-BR" sz="4000" dirty="0">
              <a:latin typeface="Bodoni MT Black" pitchFamily="18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96135" y="5013175"/>
            <a:ext cx="20548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joao.diniz@cprm.gov.br</a:t>
            </a:r>
          </a:p>
          <a:p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www.cprm.gov.br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81 3316.14.62/1460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2" y="6347930"/>
            <a:ext cx="9180000" cy="5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189.9.170.53/publique/media/marketing/logomarcacprmverti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868"/>
            <a:ext cx="972000" cy="685922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4" y="764192"/>
            <a:ext cx="7685362" cy="55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4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19672" y="646331"/>
            <a:ext cx="5844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 QUE É O PROJETO QUE AGORA COMEÇAMOS? 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QUAL A SUA IMPORTÂNCIA, LOCAL E NACIONAL?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C:\Users\joao.diniz\Pictures\Urucuia e S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3" y="1292662"/>
            <a:ext cx="4057775" cy="5055268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2" y="6347930"/>
            <a:ext cx="9180000" cy="5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189.9.170.53/publique/media/marketing/logomarcacprmvertic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868"/>
            <a:ext cx="972000" cy="685922"/>
          </a:xfrm>
          <a:prstGeom prst="rect">
            <a:avLst/>
          </a:prstGeom>
          <a:noFill/>
        </p:spPr>
      </p:pic>
      <p:sp>
        <p:nvSpPr>
          <p:cNvPr id="9" name="Elipse 8"/>
          <p:cNvSpPr/>
          <p:nvPr/>
        </p:nvSpPr>
        <p:spPr>
          <a:xfrm>
            <a:off x="3923928" y="2204864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CaixaDeTexto 4"/>
          <p:cNvSpPr txBox="1"/>
          <p:nvPr/>
        </p:nvSpPr>
        <p:spPr>
          <a:xfrm>
            <a:off x="4427985" y="1322759"/>
            <a:ext cx="44644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400" kern="12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O </a:t>
            </a:r>
            <a:r>
              <a:rPr lang="pt-BR" sz="1400" kern="12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rio </a:t>
            </a:r>
            <a:r>
              <a:rPr lang="pt-BR" sz="1400" kern="1200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São Francisco possui 36 tributários de porte significativo, dos quais apenas 19 são perenes. Os principais contribuintes são os </a:t>
            </a:r>
            <a:r>
              <a:rPr lang="pt-BR" sz="1400" kern="12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da sua </a:t>
            </a:r>
            <a:r>
              <a:rPr lang="pt-BR" sz="1400" kern="1200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margem esquerda, destacando-se os rios Paracatu, Urucuia, </a:t>
            </a:r>
            <a:r>
              <a:rPr lang="pt-BR" sz="1400" b="1" i="1" kern="1200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Carinhanha, Corrente e Grande,</a:t>
            </a:r>
            <a:r>
              <a:rPr lang="pt-BR" sz="1400" kern="1200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que fornecem 70% de suas águas</a:t>
            </a:r>
            <a:r>
              <a:rPr lang="pt-BR" sz="1400" kern="12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pt-BR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400" kern="12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Na </a:t>
            </a:r>
            <a:r>
              <a:rPr lang="pt-BR" sz="1400" kern="12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latitude </a:t>
            </a:r>
            <a:r>
              <a:rPr lang="pt-BR" sz="1400" kern="1200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de -</a:t>
            </a:r>
            <a:r>
              <a:rPr lang="pt-BR" sz="1400" kern="12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11°S</a:t>
            </a:r>
            <a:r>
              <a:rPr lang="pt-BR" sz="1400" kern="1200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pt-BR" sz="1400" kern="12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já </a:t>
            </a:r>
            <a:r>
              <a:rPr lang="pt-BR" sz="1400" kern="1200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no Polígono das </a:t>
            </a:r>
            <a:r>
              <a:rPr lang="pt-BR" sz="1400" kern="12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Secas, recebe seu último afluente de importância, o rio </a:t>
            </a:r>
            <a:r>
              <a:rPr lang="pt-BR" sz="1400" kern="12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Grande. </a:t>
            </a:r>
          </a:p>
          <a:p>
            <a:pPr algn="just">
              <a:spcAft>
                <a:spcPts val="0"/>
              </a:spcAft>
            </a:pPr>
            <a:endParaRPr lang="pt-BR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A </a:t>
            </a:r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área de ocorrência </a:t>
            </a:r>
            <a:r>
              <a:rPr lang="pt-BR" sz="1400" kern="12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geologicamente </a:t>
            </a:r>
            <a:r>
              <a:rPr lang="pt-BR" sz="1400" kern="1200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conhecida como </a:t>
            </a:r>
            <a:r>
              <a:rPr lang="pt-BR" sz="1400" b="1" i="1" kern="1200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Bacia Sanfranciscana</a:t>
            </a:r>
            <a:r>
              <a:rPr lang="pt-BR" sz="1400" kern="1200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,  constitui </a:t>
            </a:r>
            <a:r>
              <a:rPr lang="pt-BR" sz="1400" kern="12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sua  </a:t>
            </a:r>
            <a:r>
              <a:rPr lang="pt-BR" sz="1400" kern="1200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última zona de recarga </a:t>
            </a:r>
            <a:r>
              <a:rPr lang="pt-BR" sz="1400" kern="12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efetiva, </a:t>
            </a:r>
            <a:r>
              <a:rPr lang="pt-BR" sz="1400" kern="1200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sendo as vazões de base de seus </a:t>
            </a:r>
            <a:r>
              <a:rPr lang="pt-BR" sz="1400" kern="12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rios afluentes </a:t>
            </a:r>
            <a:r>
              <a:rPr lang="pt-BR" sz="1400" kern="1200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mantidas pela liberação das águas subterrâneas do </a:t>
            </a:r>
            <a:r>
              <a:rPr lang="pt-BR" sz="1400" b="1" kern="12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Grupo </a:t>
            </a:r>
            <a:r>
              <a:rPr lang="pt-BR" sz="1400" b="1" kern="1200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Urucuia</a:t>
            </a:r>
            <a:r>
              <a:rPr lang="pt-BR" sz="1400" kern="1200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, principal unidade hidrogeológica regional. </a:t>
            </a:r>
            <a:endParaRPr lang="pt-BR" sz="1400" kern="1200" dirty="0" smtClean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endParaRPr lang="pt-BR" sz="14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400" kern="12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Pela margem direita o rio corre sobre o embasamento cristalino e sobre rochas carbonáticas do </a:t>
            </a:r>
            <a:r>
              <a:rPr lang="pt-BR" sz="1400" b="1" kern="12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Grupo Bambuí,</a:t>
            </a:r>
            <a:r>
              <a:rPr lang="pt-BR" sz="1400" kern="12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que guarda também estreita relação hídrica com ele.</a:t>
            </a:r>
            <a:endParaRPr lang="pt-BR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2028"/>
            <a:ext cx="3165768" cy="545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2" y="6347930"/>
            <a:ext cx="9180000" cy="5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635896" y="572487"/>
            <a:ext cx="531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Os aquíferos Urucuia e Bambuí se constituem, assim, como </a:t>
            </a:r>
            <a:r>
              <a:rPr lang="pt-BR" b="1" i="1" dirty="0" smtClean="0">
                <a:latin typeface="Arial" pitchFamily="34" charset="0"/>
                <a:cs typeface="Arial" pitchFamily="34" charset="0"/>
              </a:rPr>
              <a:t>Sistemas Hídricos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de extrema  importância para o país, com usos os mais diversos, tais como: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58124" y="1845979"/>
            <a:ext cx="5750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Manutenção dos pujantes polos de agronegócios dos Estados de MG, GO, BA, TO, PI, e MA;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Atendimento da demanda hídrica de toda a bacia do São Francisco localizada dentro da zona semiárida, (trechos médio e baixo), com uma área superior a 290.000 km². A nível do conhecimento atual, admite-se que as águas liberadas por esse aquífero representam expressiva parcela (80 – 90%) de todo o volume hídrico afluente à barragem de Sobradinho nos períodos de estiagens;</a:t>
            </a:r>
          </a:p>
          <a:p>
            <a:pPr marL="285750" indent="-285750"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Manutenção do equilíbrio ecológico e ambiental do rio São Francisco a partir desta zona, com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vital importância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estratégica inclusive para seu projeto de revitalização.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189.9.170.53/publique/media/marketing/logomarcacprmvertic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868"/>
            <a:ext cx="972000" cy="685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82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ROJETOS DIVERSOS\Urucuia_novo\Imagens\Recursos hídric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104" y="692699"/>
            <a:ext cx="3960000" cy="5600815"/>
          </a:xfrm>
          <a:prstGeom prst="rect">
            <a:avLst/>
          </a:prstGeom>
          <a:noFill/>
        </p:spPr>
      </p:pic>
      <p:pic>
        <p:nvPicPr>
          <p:cNvPr id="5" name="Picture 2" descr="http://189.9.170.53/publique/media/marketing/logomarcacprmverti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868"/>
            <a:ext cx="972000" cy="68592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2" y="6347930"/>
            <a:ext cx="9180000" cy="5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724128" y="1487742"/>
            <a:ext cx="2857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Além do rio São Francisco, 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Grupo Urucuia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também fornece importantes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contribuições hídricas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as bacias hidrográficas dos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rios Tocantins e Parnaíba.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67244" y="620688"/>
            <a:ext cx="383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 QUE É UM SISTEMA HÍDRICO?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980728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latin typeface="Arial" pitchFamily="34" charset="0"/>
                <a:cs typeface="Arial" pitchFamily="34" charset="0"/>
              </a:rPr>
              <a:t>Meio físico no qual é possível se constatar uma interdependencia absoluta entre variáveis climáticas, meteorológicas</a:t>
            </a:r>
            <a:r>
              <a:rPr lang="pt-PT" dirty="0">
                <a:latin typeface="Arial" pitchFamily="34" charset="0"/>
                <a:cs typeface="Arial" pitchFamily="34" charset="0"/>
              </a:rPr>
              <a:t>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e hidrológicas</a:t>
            </a:r>
            <a:r>
              <a:rPr lang="pt-PT" dirty="0">
                <a:latin typeface="Arial" pitchFamily="34" charset="0"/>
                <a:cs typeface="Arial" pitchFamily="34" charset="0"/>
              </a:rPr>
              <a:t>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(aí incluídas águas superficiais </a:t>
            </a:r>
            <a:r>
              <a:rPr lang="pt-PT" dirty="0">
                <a:latin typeface="Arial" pitchFamily="34" charset="0"/>
                <a:cs typeface="Arial" pitchFamily="34" charset="0"/>
              </a:rPr>
              <a:t>e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subterrâneas),  considerando seu uso e preservação. </a:t>
            </a:r>
          </a:p>
          <a:p>
            <a:pPr algn="just"/>
            <a:endParaRPr lang="pt-PT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b="1" u="sng" dirty="0" smtClean="0">
                <a:latin typeface="Arial" pitchFamily="34" charset="0"/>
                <a:cs typeface="Arial" pitchFamily="34" charset="0"/>
              </a:rPr>
              <a:t>COMO ESTE CONCEITO SE APLICA AO NOSSO PROJETO?</a:t>
            </a:r>
          </a:p>
          <a:p>
            <a:pPr algn="just"/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dirty="0">
                <a:latin typeface="Arial" pitchFamily="34" charset="0"/>
                <a:cs typeface="Arial" pitchFamily="34" charset="0"/>
              </a:rPr>
              <a:t>As alterações globais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implicam em mudanças </a:t>
            </a:r>
            <a:r>
              <a:rPr lang="pt-PT" dirty="0">
                <a:latin typeface="Arial" pitchFamily="34" charset="0"/>
                <a:cs typeface="Arial" pitchFamily="34" charset="0"/>
              </a:rPr>
              <a:t>nas características de variáveis ​​inter-relacionadas com o clima no espaço e no tempo,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decorrentes </a:t>
            </a:r>
            <a:r>
              <a:rPr lang="pt-PT" dirty="0">
                <a:latin typeface="Arial" pitchFamily="34" charset="0"/>
                <a:cs typeface="Arial" pitchFamily="34" charset="0"/>
              </a:rPr>
              <a:t>dos processos terrestres, incluindo as atividades humanas que afetam o meio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ambiente.</a:t>
            </a:r>
          </a:p>
          <a:p>
            <a:pPr algn="just"/>
            <a:endParaRPr lang="pt-PT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dirty="0" smtClean="0">
                <a:latin typeface="Arial" pitchFamily="34" charset="0"/>
                <a:cs typeface="Arial" pitchFamily="34" charset="0"/>
              </a:rPr>
              <a:t>Na região de estudo, reduções nas disponibilidades hídricas totais – superficiais e subterraneas podem ser atribuídas tanto às mudanças e variações do clima, quanto ao uso desenfreado de seus recursos hídricos e tem provocado grande preocupação no meio técnico e academico, haja vista suas relações com a manutenção das vazões de base do rio São Francisco e com as atividades econômicas implantadas.</a:t>
            </a:r>
          </a:p>
          <a:p>
            <a:pPr algn="just"/>
            <a:endParaRPr lang="pt-PT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dirty="0" smtClean="0">
                <a:latin typeface="Arial" pitchFamily="34" charset="0"/>
                <a:cs typeface="Arial" pitchFamily="34" charset="0"/>
              </a:rPr>
              <a:t>Parte-se do princípio de que </a:t>
            </a:r>
            <a:r>
              <a:rPr lang="pt-PT" b="1" i="1" dirty="0" smtClean="0">
                <a:latin typeface="Arial" pitchFamily="34" charset="0"/>
                <a:cs typeface="Arial" pitchFamily="34" charset="0"/>
              </a:rPr>
              <a:t>a água é uma só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, não havendo distinção entre águas superficiais e subterrâneas. </a:t>
            </a:r>
          </a:p>
        </p:txBody>
      </p:sp>
      <p:pic>
        <p:nvPicPr>
          <p:cNvPr id="6" name="Picture 2" descr="http://189.9.170.53/publique/media/marketing/logomarcacprmvert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868"/>
            <a:ext cx="972000" cy="68592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2" y="6347930"/>
            <a:ext cx="9180000" cy="5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6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6602"/>
            <a:ext cx="4752000" cy="379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189.9.170.53/publique/media/marketing/logomarcacprmverti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868"/>
            <a:ext cx="972000" cy="685922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2" y="6347930"/>
            <a:ext cx="9180000" cy="5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59503" y="548680"/>
            <a:ext cx="410498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u="sng" dirty="0" smtClean="0">
                <a:latin typeface="Arial" pitchFamily="34" charset="0"/>
                <a:cs typeface="Arial" pitchFamily="34" charset="0"/>
              </a:rPr>
              <a:t>OBJETIVOS DO PROJETO:</a:t>
            </a:r>
            <a:endParaRPr lang="pt-BR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1600" i="1" dirty="0" smtClean="0">
                <a:latin typeface="Arial" pitchFamily="34" charset="0"/>
                <a:cs typeface="Arial" pitchFamily="34" charset="0"/>
              </a:rPr>
              <a:t>Nortear a implementação da gestão integrada entre as águas superficiais e subterrâneas nessas sub-bacias a partir elaboração de avaliações hídricas integradas, propostas de normativos conjuntos e posterior efetivação da implementação das ações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”. 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A Bacia do Carinhanha abriga um dos mais importantes afluentes do São Francisco e ocupa uma área de 17.000 km². É constituída pelos Sistemas Aquíferos Cárstico (Bambuí) e Poroso (Urucuia), este último ocupando cerca de 67% da área da bacia.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4941168"/>
            <a:ext cx="8712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lphaLcPeriod" startAt="2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A Bacia do Verde Grande drena uma área aproximada de 31.410 km² , 87% dos quais se situam em Minas Gerais e os 13% restantes na Bahia. Assentada sobre rochas carbonatadas do Grupo Bambuí, caracteriza-se pela forte presença de projetos de irrigação e pelo uso crescente de água subterrânea, como alternativa a escassez hídrica superficial, o que tem gerado constantes conflitos pelo uso da água nos períodos críticos.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004" y="2204864"/>
            <a:ext cx="8640960" cy="40011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2499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pt-BR" sz="2000" dirty="0"/>
              <a:t>HISTÓRICO DOS CONFLITOS NA BACIA DO RIO VERDE GRANDE</a:t>
            </a:r>
          </a:p>
        </p:txBody>
      </p:sp>
      <p:pic>
        <p:nvPicPr>
          <p:cNvPr id="5" name="Picture 2" descr="http://189.9.170.53/publique/media/marketing/logomarcacprmvert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868"/>
            <a:ext cx="972000" cy="68592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" y="1917927"/>
            <a:ext cx="8820000" cy="4031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2" y="6347930"/>
            <a:ext cx="9180000" cy="5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351844" y="844482"/>
            <a:ext cx="5907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BACIA DO RIO VERDE GRANDE</a:t>
            </a:r>
          </a:p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história de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Conflitos pelo Uso da Água -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705</TotalTime>
  <Words>1587</Words>
  <Application>Microsoft Office PowerPoint</Application>
  <PresentationFormat>Apresentação na tela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Fluxo</vt:lpstr>
      <vt:lpstr>Apresentação do PowerPoint</vt:lpstr>
      <vt:lpstr>Criada pelo Decreto-Lei Nº 764, de 15 de agosto de 1969, iniciou suas atividades em 30 de janeiro de 1970. Em 28 de dezembro de 1994, pela Lei Nº 8970, a CPRM passa a ser uma empresa pública, com funções de Serviço Geológico do Brasil.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Alberto Oliveira Diniz</dc:creator>
  <cp:lastModifiedBy>João Alberto Oliveira Diniz</cp:lastModifiedBy>
  <cp:revision>32</cp:revision>
  <dcterms:created xsi:type="dcterms:W3CDTF">2018-11-28T11:49:03Z</dcterms:created>
  <dcterms:modified xsi:type="dcterms:W3CDTF">2018-11-29T19:05:21Z</dcterms:modified>
</cp:coreProperties>
</file>